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handoutMasterIdLst>
    <p:handoutMasterId r:id="rId12"/>
  </p:handoutMasterIdLst>
  <p:sldIdLst>
    <p:sldId id="260" r:id="rId2"/>
    <p:sldId id="264" r:id="rId3"/>
    <p:sldId id="261" r:id="rId4"/>
    <p:sldId id="263" r:id="rId5"/>
    <p:sldId id="265" r:id="rId6"/>
    <p:sldId id="266" r:id="rId7"/>
    <p:sldId id="267" r:id="rId8"/>
    <p:sldId id="268" r:id="rId9"/>
    <p:sldId id="269" r:id="rId10"/>
    <p:sldId id="270" r:id="rId11"/>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7" d="100"/>
          <a:sy n="97" d="100"/>
        </p:scale>
        <p:origin x="-86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AEFFFEA4-E38C-412A-9066-6B8C3AD434EC}" type="datetimeFigureOut">
              <a:rPr lang="en-US" smtClean="0"/>
              <a:pPr/>
              <a:t>6/9/2010</a:t>
            </a:fld>
            <a:endParaRPr lang="en-US" dirty="0"/>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906CD02C-9187-4F68-B017-9AD5633CF565}"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E9D4C1D-60CB-4B70-A46A-4D7C50E51739}" type="datetimeFigureOut">
              <a:rPr lang="en-US" smtClean="0"/>
              <a:pPr/>
              <a:t>6/9/2010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9D4C1D-60CB-4B70-A46A-4D7C50E51739}" type="datetimeFigureOut">
              <a:rPr lang="en-US" smtClean="0"/>
              <a:pPr/>
              <a:t>6/9/2010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9D4C1D-60CB-4B70-A46A-4D7C50E51739}" type="datetimeFigureOut">
              <a:rPr lang="en-US" smtClean="0"/>
              <a:pPr/>
              <a:t>6/9/2010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9D4C1D-60CB-4B70-A46A-4D7C50E51739}" type="datetimeFigureOut">
              <a:rPr lang="en-US" smtClean="0"/>
              <a:pPr/>
              <a:t>6/9/2010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9D4C1D-60CB-4B70-A46A-4D7C50E51739}" type="datetimeFigureOut">
              <a:rPr lang="en-US" smtClean="0"/>
              <a:pPr/>
              <a:t>6/9/2010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9D4C1D-60CB-4B70-A46A-4D7C50E51739}" type="datetimeFigureOut">
              <a:rPr lang="en-US" smtClean="0"/>
              <a:pPr/>
              <a:t>6/9/2010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E9D4C1D-60CB-4B70-A46A-4D7C50E51739}" type="datetimeFigureOut">
              <a:rPr lang="en-US" smtClean="0"/>
              <a:pPr/>
              <a:t>6/9/2010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9D4C1D-60CB-4B70-A46A-4D7C50E51739}" type="datetimeFigureOut">
              <a:rPr lang="en-US" smtClean="0"/>
              <a:pPr/>
              <a:t>6/9/2010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9D4C1D-60CB-4B70-A46A-4D7C50E51739}" type="datetimeFigureOut">
              <a:rPr lang="en-US" smtClean="0"/>
              <a:pPr/>
              <a:t>6/9/2010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9D4C1D-60CB-4B70-A46A-4D7C50E51739}" type="datetimeFigureOut">
              <a:rPr lang="en-US" smtClean="0"/>
              <a:pPr/>
              <a:t>6/9/2010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9D4C1D-60CB-4B70-A46A-4D7C50E51739}" type="datetimeFigureOut">
              <a:rPr lang="en-US" smtClean="0"/>
              <a:pPr/>
              <a:t>6/9/2010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9D4C1D-60CB-4B70-A46A-4D7C50E51739}" type="datetimeFigureOut">
              <a:rPr lang="en-US" smtClean="0"/>
              <a:pPr/>
              <a:t>6/9/2010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EB0F5E-BBD2-497E-9BA4-DAE09250C4A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a:stretch>
            <a:fillRect/>
          </a:stretch>
        </p:blipFill>
        <p:spPr bwMode="auto">
          <a:xfrm>
            <a:off x="276225" y="295275"/>
            <a:ext cx="8458200" cy="1234245"/>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sz="2700" dirty="0" smtClean="0">
                <a:latin typeface="Impact" pitchFamily="34" charset="0"/>
              </a:rPr>
              <a:t>Question 1</a:t>
            </a:r>
            <a:endParaRPr lang="en-US" sz="2700" dirty="0">
              <a:latin typeface="Impact" pitchFamily="34" charset="0"/>
            </a:endParaRPr>
          </a:p>
        </p:txBody>
      </p:sp>
      <p:sp>
        <p:nvSpPr>
          <p:cNvPr id="3" name="Content Placeholder 2"/>
          <p:cNvSpPr>
            <a:spLocks noGrp="1"/>
          </p:cNvSpPr>
          <p:nvPr>
            <p:ph idx="1"/>
          </p:nvPr>
        </p:nvSpPr>
        <p:spPr>
          <a:xfrm>
            <a:off x="457200" y="2209800"/>
            <a:ext cx="8229600" cy="4525963"/>
          </a:xfrm>
        </p:spPr>
        <p:txBody>
          <a:bodyPr>
            <a:normAutofit/>
          </a:bodyPr>
          <a:lstStyle/>
          <a:p>
            <a:r>
              <a:rPr lang="en-US" sz="1800" b="1" dirty="0" smtClean="0"/>
              <a:t>Question</a:t>
            </a:r>
            <a:r>
              <a:rPr lang="en-US" sz="1800" b="1" dirty="0" smtClean="0"/>
              <a:t>:</a:t>
            </a:r>
            <a:r>
              <a:rPr lang="en-US" sz="1800" dirty="0" smtClean="0"/>
              <a:t>  </a:t>
            </a:r>
          </a:p>
          <a:p>
            <a:pPr lvl="1"/>
            <a:r>
              <a:rPr lang="en-US" sz="1800" dirty="0" smtClean="0"/>
              <a:t>If  2 </a:t>
            </a:r>
            <a:r>
              <a:rPr lang="en-US" sz="1800" i="1" dirty="0" smtClean="0"/>
              <a:t>u</a:t>
            </a:r>
            <a:r>
              <a:rPr lang="en-US" sz="1800" dirty="0" smtClean="0"/>
              <a:t>  +  2  =  20  , and  </a:t>
            </a:r>
            <a:r>
              <a:rPr lang="en-US" sz="1800" i="1" dirty="0" smtClean="0"/>
              <a:t>v</a:t>
            </a:r>
            <a:r>
              <a:rPr lang="en-US" sz="1800" dirty="0" smtClean="0"/>
              <a:t>  -  2 </a:t>
            </a:r>
            <a:r>
              <a:rPr lang="en-US" sz="1800" i="1" dirty="0" smtClean="0"/>
              <a:t>u</a:t>
            </a:r>
            <a:r>
              <a:rPr lang="en-US" sz="1800" dirty="0" smtClean="0"/>
              <a:t>  =  -2  , what is the value of  </a:t>
            </a:r>
            <a:r>
              <a:rPr lang="en-US" sz="1800" i="1" dirty="0" smtClean="0"/>
              <a:t>v</a:t>
            </a:r>
            <a:r>
              <a:rPr lang="en-US" sz="1800" dirty="0" smtClean="0"/>
              <a:t>  ?  </a:t>
            </a:r>
            <a:endParaRPr lang="en-US" sz="1800" dirty="0" smtClean="0"/>
          </a:p>
          <a:p>
            <a:pPr lvl="1"/>
            <a:endParaRPr lang="en-US" sz="1800" dirty="0" smtClean="0"/>
          </a:p>
          <a:p>
            <a:pPr lvl="1"/>
            <a:endParaRPr lang="en-US" sz="1800" dirty="0" smtClean="0"/>
          </a:p>
          <a:p>
            <a:r>
              <a:rPr lang="en-US" sz="1800" b="1" dirty="0" smtClean="0"/>
              <a:t>Choices:</a:t>
            </a:r>
            <a:r>
              <a:rPr lang="en-US" sz="1800" dirty="0" smtClean="0"/>
              <a:t> </a:t>
            </a:r>
          </a:p>
          <a:p>
            <a:pPr lvl="1"/>
            <a:r>
              <a:rPr lang="en-US" sz="1800" dirty="0" smtClean="0"/>
              <a:t>A. -12 </a:t>
            </a:r>
          </a:p>
          <a:p>
            <a:pPr lvl="1"/>
            <a:r>
              <a:rPr lang="en-US" sz="1800" dirty="0" smtClean="0"/>
              <a:t>B. 10 </a:t>
            </a:r>
          </a:p>
          <a:p>
            <a:pPr lvl="1"/>
            <a:r>
              <a:rPr lang="en-US" sz="1800" dirty="0" smtClean="0"/>
              <a:t>C. 12 </a:t>
            </a:r>
          </a:p>
          <a:p>
            <a:pPr lvl="1"/>
            <a:r>
              <a:rPr lang="en-US" sz="1800" dirty="0" smtClean="0"/>
              <a:t>D. 14 </a:t>
            </a:r>
          </a:p>
          <a:p>
            <a:pPr lvl="1"/>
            <a:r>
              <a:rPr lang="en-US" sz="1800" dirty="0" smtClean="0"/>
              <a:t>E. 16</a:t>
            </a:r>
            <a:endParaRPr lang="en-US" sz="1800" dirty="0"/>
          </a:p>
        </p:txBody>
      </p:sp>
      <p:sp>
        <p:nvSpPr>
          <p:cNvPr id="4" name="Oval 3"/>
          <p:cNvSpPr/>
          <p:nvPr/>
        </p:nvSpPr>
        <p:spPr>
          <a:xfrm>
            <a:off x="762000" y="5181600"/>
            <a:ext cx="1371600" cy="609600"/>
          </a:xfrm>
          <a:prstGeom prst="ellipse">
            <a:avLst/>
          </a:prstGeom>
          <a:noFill/>
          <a:ln cmpd="tri">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Impact" pitchFamily="34" charset="0"/>
              </a:rPr>
              <a:t/>
            </a:r>
            <a:br>
              <a:rPr lang="en-US" sz="2400" dirty="0" smtClean="0">
                <a:latin typeface="Impact" pitchFamily="34" charset="0"/>
              </a:rPr>
            </a:br>
            <a:r>
              <a:rPr lang="en-US" sz="2400" dirty="0" smtClean="0">
                <a:latin typeface="Impact" pitchFamily="34" charset="0"/>
              </a:rPr>
              <a:t>Question 10</a:t>
            </a:r>
            <a:endParaRPr lang="en-US" sz="2400" dirty="0">
              <a:latin typeface="Impact" pitchFamily="34" charset="0"/>
            </a:endParaRPr>
          </a:p>
        </p:txBody>
      </p:sp>
      <p:sp>
        <p:nvSpPr>
          <p:cNvPr id="3" name="Content Placeholder 2"/>
          <p:cNvSpPr>
            <a:spLocks noGrp="1"/>
          </p:cNvSpPr>
          <p:nvPr>
            <p:ph idx="1"/>
          </p:nvPr>
        </p:nvSpPr>
        <p:spPr/>
        <p:txBody>
          <a:bodyPr>
            <a:normAutofit/>
          </a:bodyPr>
          <a:lstStyle/>
          <a:p>
            <a:r>
              <a:rPr lang="en-US" sz="1800" b="1" dirty="0" smtClean="0"/>
              <a:t>Question:</a:t>
            </a:r>
            <a:r>
              <a:rPr lang="en-US" sz="1800" dirty="0" smtClean="0"/>
              <a:t>  </a:t>
            </a:r>
          </a:p>
          <a:p>
            <a:pPr lvl="1"/>
            <a:r>
              <a:rPr lang="en-US" sz="1800" dirty="0" smtClean="0"/>
              <a:t>In tossing a fair coin three consecutive times, what is the probability of getting heads on 2 consecutive tosses but NOT on three consecutive tosses? (A fair coin has an equal likelihood of a heads or tails outcome.)   </a:t>
            </a:r>
            <a:endParaRPr lang="en-US" sz="1800" dirty="0" smtClean="0"/>
          </a:p>
          <a:p>
            <a:pPr lvl="1"/>
            <a:endParaRPr lang="en-US" sz="1800" dirty="0" smtClean="0"/>
          </a:p>
          <a:p>
            <a:pPr lvl="1">
              <a:buNone/>
            </a:pPr>
            <a:endParaRPr lang="en-US" sz="1800" dirty="0" smtClean="0"/>
          </a:p>
          <a:p>
            <a:r>
              <a:rPr lang="en-US" sz="1800" b="1" dirty="0" smtClean="0"/>
              <a:t>Choices:</a:t>
            </a:r>
            <a:r>
              <a:rPr lang="en-US" sz="1800" dirty="0" smtClean="0"/>
              <a:t> </a:t>
            </a:r>
          </a:p>
          <a:p>
            <a:pPr lvl="1"/>
            <a:r>
              <a:rPr lang="en-US" sz="1800" dirty="0" smtClean="0"/>
              <a:t>A. 1 4 </a:t>
            </a:r>
          </a:p>
          <a:p>
            <a:pPr lvl="1"/>
            <a:r>
              <a:rPr lang="en-US" sz="1800" dirty="0" smtClean="0"/>
              <a:t>B. 3 8 </a:t>
            </a:r>
          </a:p>
          <a:p>
            <a:pPr lvl="1"/>
            <a:r>
              <a:rPr lang="en-US" sz="1800" dirty="0" smtClean="0"/>
              <a:t>C. 1 2 </a:t>
            </a:r>
          </a:p>
          <a:p>
            <a:pPr lvl="1"/>
            <a:r>
              <a:rPr lang="en-US" sz="1800" dirty="0" smtClean="0"/>
              <a:t>D. 5 8</a:t>
            </a:r>
          </a:p>
          <a:p>
            <a:pPr lvl="1"/>
            <a:r>
              <a:rPr lang="en-US" sz="1800" dirty="0" smtClean="0"/>
              <a:t> E. 3 4</a:t>
            </a:r>
            <a:endParaRPr lang="en-US" sz="1800" dirty="0"/>
          </a:p>
        </p:txBody>
      </p:sp>
      <p:sp>
        <p:nvSpPr>
          <p:cNvPr id="4" name="Oval 3"/>
          <p:cNvSpPr/>
          <p:nvPr/>
        </p:nvSpPr>
        <p:spPr>
          <a:xfrm>
            <a:off x="762000" y="4038600"/>
            <a:ext cx="1371600" cy="381000"/>
          </a:xfrm>
          <a:prstGeom prst="ellipse">
            <a:avLst/>
          </a:prstGeom>
          <a:noFill/>
          <a:ln cmpd="tri">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Impact" pitchFamily="34" charset="0"/>
              </a:rPr>
              <a:t/>
            </a:r>
            <a:br>
              <a:rPr lang="en-US" sz="2400" dirty="0" smtClean="0">
                <a:latin typeface="Impact" pitchFamily="34" charset="0"/>
              </a:rPr>
            </a:br>
            <a:r>
              <a:rPr lang="en-US" sz="2400" dirty="0" smtClean="0">
                <a:latin typeface="Impact" pitchFamily="34" charset="0"/>
              </a:rPr>
              <a:t>Question 2</a:t>
            </a:r>
            <a:endParaRPr lang="en-US" sz="2400" dirty="0">
              <a:latin typeface="Impact" pitchFamily="34" charset="0"/>
            </a:endParaRPr>
          </a:p>
        </p:txBody>
      </p:sp>
      <p:sp>
        <p:nvSpPr>
          <p:cNvPr id="3" name="Content Placeholder 2"/>
          <p:cNvSpPr>
            <a:spLocks noGrp="1"/>
          </p:cNvSpPr>
          <p:nvPr>
            <p:ph idx="1"/>
          </p:nvPr>
        </p:nvSpPr>
        <p:spPr/>
        <p:txBody>
          <a:bodyPr>
            <a:normAutofit/>
          </a:bodyPr>
          <a:lstStyle/>
          <a:p>
            <a:r>
              <a:rPr lang="en-US" sz="1800" b="1" dirty="0" smtClean="0"/>
              <a:t>Question:</a:t>
            </a:r>
            <a:r>
              <a:rPr lang="en-US" sz="1800" dirty="0" smtClean="0"/>
              <a:t>  </a:t>
            </a:r>
          </a:p>
          <a:p>
            <a:pPr lvl="1"/>
            <a:r>
              <a:rPr lang="en-US" sz="1800" dirty="0" smtClean="0"/>
              <a:t>At a certain store, a 7.5 pound bag of rice costs $4.80. What is the cost per ounce of rice? (There are 16 ounces in a pound.)  </a:t>
            </a:r>
            <a:endParaRPr lang="en-US" sz="1800" dirty="0" smtClean="0"/>
          </a:p>
          <a:p>
            <a:pPr lvl="1"/>
            <a:endParaRPr lang="en-US" sz="1800" dirty="0" smtClean="0"/>
          </a:p>
          <a:p>
            <a:pPr lvl="1"/>
            <a:endParaRPr lang="en-US" sz="1800" dirty="0" smtClean="0"/>
          </a:p>
          <a:p>
            <a:r>
              <a:rPr lang="en-US" sz="1800" b="1" dirty="0" smtClean="0"/>
              <a:t>Choices:</a:t>
            </a:r>
            <a:r>
              <a:rPr lang="en-US" sz="1800" dirty="0" smtClean="0"/>
              <a:t> </a:t>
            </a:r>
          </a:p>
          <a:p>
            <a:pPr lvl="1"/>
            <a:r>
              <a:rPr lang="en-US" sz="1800" dirty="0" smtClean="0"/>
              <a:t>A. $0.02</a:t>
            </a:r>
          </a:p>
          <a:p>
            <a:pPr lvl="1"/>
            <a:r>
              <a:rPr lang="en-US" sz="1800" dirty="0" smtClean="0"/>
              <a:t>B. $0.03</a:t>
            </a:r>
          </a:p>
          <a:p>
            <a:pPr lvl="1"/>
            <a:r>
              <a:rPr lang="en-US" sz="1800" dirty="0" smtClean="0"/>
              <a:t>C. $0.04</a:t>
            </a:r>
          </a:p>
          <a:p>
            <a:pPr lvl="1"/>
            <a:r>
              <a:rPr lang="en-US" sz="1800" dirty="0" smtClean="0"/>
              <a:t>D. $0.05 </a:t>
            </a:r>
          </a:p>
          <a:p>
            <a:pPr lvl="1"/>
            <a:r>
              <a:rPr lang="en-US" sz="1800" dirty="0" smtClean="0"/>
              <a:t>E. $0.15</a:t>
            </a:r>
            <a:endParaRPr lang="en-US" sz="1800" dirty="0"/>
          </a:p>
        </p:txBody>
      </p:sp>
      <p:sp>
        <p:nvSpPr>
          <p:cNvPr id="4" name="Oval 3"/>
          <p:cNvSpPr/>
          <p:nvPr/>
        </p:nvSpPr>
        <p:spPr>
          <a:xfrm>
            <a:off x="762000" y="4038600"/>
            <a:ext cx="1676400" cy="533400"/>
          </a:xfrm>
          <a:prstGeom prst="ellipse">
            <a:avLst/>
          </a:prstGeom>
          <a:noFill/>
          <a:ln cmpd="tri">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Impact" pitchFamily="34" charset="0"/>
              </a:rPr>
              <a:t/>
            </a:r>
            <a:br>
              <a:rPr lang="en-US" sz="2400" dirty="0" smtClean="0">
                <a:latin typeface="Impact" pitchFamily="34" charset="0"/>
              </a:rPr>
            </a:br>
            <a:r>
              <a:rPr lang="en-US" sz="2400" dirty="0" smtClean="0">
                <a:latin typeface="Impact" pitchFamily="34" charset="0"/>
              </a:rPr>
              <a:t>Question 3</a:t>
            </a:r>
            <a:endParaRPr lang="en-US" sz="2400" dirty="0">
              <a:latin typeface="Impact" pitchFamily="34" charset="0"/>
            </a:endParaRPr>
          </a:p>
        </p:txBody>
      </p:sp>
      <p:sp>
        <p:nvSpPr>
          <p:cNvPr id="3" name="Content Placeholder 2"/>
          <p:cNvSpPr>
            <a:spLocks noGrp="1"/>
          </p:cNvSpPr>
          <p:nvPr>
            <p:ph idx="1"/>
          </p:nvPr>
        </p:nvSpPr>
        <p:spPr/>
        <p:txBody>
          <a:bodyPr>
            <a:normAutofit/>
          </a:bodyPr>
          <a:lstStyle/>
          <a:p>
            <a:r>
              <a:rPr lang="en-US" sz="1800" b="1" dirty="0" smtClean="0"/>
              <a:t>Question:</a:t>
            </a:r>
            <a:r>
              <a:rPr lang="en-US" sz="1800" dirty="0" smtClean="0"/>
              <a:t>  </a:t>
            </a:r>
          </a:p>
          <a:p>
            <a:pPr lvl="1"/>
            <a:r>
              <a:rPr lang="en-US" sz="1800" dirty="0" smtClean="0"/>
              <a:t>On Farm </a:t>
            </a:r>
            <a:r>
              <a:rPr lang="en-US" sz="1800" i="1" dirty="0" smtClean="0"/>
              <a:t>X</a:t>
            </a:r>
            <a:r>
              <a:rPr lang="en-US" sz="1800" dirty="0" smtClean="0"/>
              <a:t>, </a:t>
            </a:r>
            <a:r>
              <a:rPr lang="en-US" sz="1800" dirty="0" smtClean="0"/>
              <a:t>farm workers </a:t>
            </a:r>
            <a:r>
              <a:rPr lang="en-US" sz="1800" dirty="0" smtClean="0"/>
              <a:t>work 6 days per week and earn $23.00 per day, plus $0.74 per bushel filled. If a certain </a:t>
            </a:r>
            <a:r>
              <a:rPr lang="en-US" sz="1800" dirty="0" smtClean="0"/>
              <a:t>farm worker </a:t>
            </a:r>
            <a:r>
              <a:rPr lang="en-US" sz="1800" dirty="0" smtClean="0"/>
              <a:t>earned $165.38 in a week, how many bushels did she fill in that week?  </a:t>
            </a:r>
            <a:endParaRPr lang="en-US" sz="1800" dirty="0" smtClean="0"/>
          </a:p>
          <a:p>
            <a:pPr lvl="1"/>
            <a:endParaRPr lang="en-US" sz="1800" dirty="0" smtClean="0"/>
          </a:p>
          <a:p>
            <a:pPr lvl="1"/>
            <a:endParaRPr lang="en-US" sz="1800" dirty="0" smtClean="0"/>
          </a:p>
          <a:p>
            <a:r>
              <a:rPr lang="en-US" sz="1800" b="1" dirty="0" smtClean="0"/>
              <a:t>Choices:</a:t>
            </a:r>
            <a:r>
              <a:rPr lang="en-US" sz="1800" dirty="0" smtClean="0"/>
              <a:t> </a:t>
            </a:r>
          </a:p>
          <a:p>
            <a:pPr lvl="1"/>
            <a:r>
              <a:rPr lang="en-US" sz="1800" dirty="0" smtClean="0"/>
              <a:t>A. 7 </a:t>
            </a:r>
          </a:p>
          <a:p>
            <a:pPr lvl="1"/>
            <a:r>
              <a:rPr lang="en-US" sz="1800" dirty="0" smtClean="0"/>
              <a:t>B. 31 </a:t>
            </a:r>
          </a:p>
          <a:p>
            <a:pPr lvl="1"/>
            <a:r>
              <a:rPr lang="en-US" sz="1800" dirty="0" smtClean="0"/>
              <a:t>C. 37 </a:t>
            </a:r>
          </a:p>
          <a:p>
            <a:pPr lvl="1"/>
            <a:r>
              <a:rPr lang="en-US" sz="1800" dirty="0" smtClean="0"/>
              <a:t>D. 68 </a:t>
            </a:r>
          </a:p>
          <a:p>
            <a:pPr lvl="1"/>
            <a:r>
              <a:rPr lang="en-US" sz="1800" dirty="0" smtClean="0"/>
              <a:t>E. 192 </a:t>
            </a:r>
            <a:endParaRPr lang="en-US" sz="1800" dirty="0"/>
          </a:p>
        </p:txBody>
      </p:sp>
      <p:sp>
        <p:nvSpPr>
          <p:cNvPr id="4" name="Oval 3"/>
          <p:cNvSpPr/>
          <p:nvPr/>
        </p:nvSpPr>
        <p:spPr>
          <a:xfrm>
            <a:off x="838200" y="4419600"/>
            <a:ext cx="1219200" cy="457200"/>
          </a:xfrm>
          <a:prstGeom prst="ellipse">
            <a:avLst/>
          </a:prstGeom>
          <a:noFill/>
          <a:ln cmpd="tri">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Impact" pitchFamily="34" charset="0"/>
              </a:rPr>
              <a:t/>
            </a:r>
            <a:br>
              <a:rPr lang="en-US" sz="2400" dirty="0" smtClean="0">
                <a:latin typeface="Impact" pitchFamily="34" charset="0"/>
              </a:rPr>
            </a:br>
            <a:r>
              <a:rPr lang="en-US" sz="2400" dirty="0" smtClean="0">
                <a:latin typeface="Impact" pitchFamily="34" charset="0"/>
              </a:rPr>
              <a:t>Question 4</a:t>
            </a:r>
            <a:endParaRPr lang="en-US" sz="2400" dirty="0">
              <a:latin typeface="Impact" pitchFamily="34" charset="0"/>
            </a:endParaRPr>
          </a:p>
        </p:txBody>
      </p:sp>
      <p:sp>
        <p:nvSpPr>
          <p:cNvPr id="3" name="Content Placeholder 2"/>
          <p:cNvSpPr>
            <a:spLocks noGrp="1"/>
          </p:cNvSpPr>
          <p:nvPr>
            <p:ph idx="1"/>
          </p:nvPr>
        </p:nvSpPr>
        <p:spPr/>
        <p:txBody>
          <a:bodyPr>
            <a:normAutofit/>
          </a:bodyPr>
          <a:lstStyle/>
          <a:p>
            <a:r>
              <a:rPr lang="en-US" sz="1800" b="1" dirty="0" smtClean="0"/>
              <a:t>Question:</a:t>
            </a:r>
            <a:r>
              <a:rPr lang="en-US" sz="1800" dirty="0" smtClean="0"/>
              <a:t>  </a:t>
            </a:r>
          </a:p>
          <a:p>
            <a:pPr lvl="1"/>
            <a:r>
              <a:rPr lang="en-US" sz="1800" dirty="0" smtClean="0"/>
              <a:t>A garden needs to be covered with grass sod. The garden has the dimensions shown above. How many square feet of sod are required to cover the garden?  </a:t>
            </a:r>
            <a:endParaRPr lang="en-US" sz="1800" dirty="0" smtClean="0"/>
          </a:p>
          <a:p>
            <a:pPr lvl="1"/>
            <a:endParaRPr lang="en-US" sz="1800" dirty="0" smtClean="0"/>
          </a:p>
          <a:p>
            <a:pPr lvl="1"/>
            <a:endParaRPr lang="en-US" sz="1800" dirty="0" smtClean="0"/>
          </a:p>
          <a:p>
            <a:r>
              <a:rPr lang="en-US" sz="1800" b="1" dirty="0" smtClean="0"/>
              <a:t>Choices:</a:t>
            </a:r>
            <a:r>
              <a:rPr lang="en-US" sz="1800" dirty="0" smtClean="0"/>
              <a:t> </a:t>
            </a:r>
          </a:p>
          <a:p>
            <a:pPr lvl="1"/>
            <a:r>
              <a:rPr lang="en-US" sz="1800" dirty="0" smtClean="0"/>
              <a:t>A. 720 </a:t>
            </a:r>
          </a:p>
          <a:p>
            <a:pPr lvl="1"/>
            <a:r>
              <a:rPr lang="en-US" sz="1800" dirty="0" smtClean="0"/>
              <a:t>B. 864 </a:t>
            </a:r>
          </a:p>
          <a:p>
            <a:pPr lvl="1"/>
            <a:r>
              <a:rPr lang="en-US" sz="1800" dirty="0" smtClean="0"/>
              <a:t>C. 984 </a:t>
            </a:r>
          </a:p>
          <a:p>
            <a:pPr lvl="1"/>
            <a:r>
              <a:rPr lang="en-US" sz="1800" dirty="0" smtClean="0"/>
              <a:t>D. 1,056 </a:t>
            </a:r>
          </a:p>
          <a:p>
            <a:pPr lvl="1"/>
            <a:r>
              <a:rPr lang="en-US" sz="1800" dirty="0" smtClean="0"/>
              <a:t>E. 1,200 </a:t>
            </a:r>
            <a:endParaRPr lang="en-US" sz="1800" dirty="0"/>
          </a:p>
        </p:txBody>
      </p:sp>
      <p:pic>
        <p:nvPicPr>
          <p:cNvPr id="4" name="Picture 2"/>
          <p:cNvPicPr>
            <a:picLocks noChangeAspect="1" noChangeArrowheads="1"/>
          </p:cNvPicPr>
          <p:nvPr/>
        </p:nvPicPr>
        <p:blipFill>
          <a:blip r:embed="rId2" cstate="print"/>
          <a:srcRect/>
          <a:stretch>
            <a:fillRect/>
          </a:stretch>
        </p:blipFill>
        <p:spPr bwMode="auto">
          <a:xfrm>
            <a:off x="3505199" y="3208512"/>
            <a:ext cx="4572001" cy="2920518"/>
          </a:xfrm>
          <a:prstGeom prst="rect">
            <a:avLst/>
          </a:prstGeom>
          <a:ln>
            <a:noFill/>
          </a:ln>
          <a:effectLst>
            <a:softEdge rad="112500"/>
          </a:effectLst>
        </p:spPr>
      </p:pic>
      <p:sp>
        <p:nvSpPr>
          <p:cNvPr id="5" name="Oval 4"/>
          <p:cNvSpPr/>
          <p:nvPr/>
        </p:nvSpPr>
        <p:spPr>
          <a:xfrm>
            <a:off x="914400" y="4724400"/>
            <a:ext cx="1600200" cy="457200"/>
          </a:xfrm>
          <a:prstGeom prst="ellipse">
            <a:avLst/>
          </a:prstGeom>
          <a:noFill/>
          <a:ln cmpd="tri">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2"/>
          <p:cNvPicPr>
            <a:picLocks noChangeAspect="1" noChangeArrowheads="1"/>
          </p:cNvPicPr>
          <p:nvPr/>
        </p:nvPicPr>
        <p:blipFill>
          <a:blip r:embed="rId3"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Impact" pitchFamily="34" charset="0"/>
              </a:rPr>
              <a:t/>
            </a:r>
            <a:br>
              <a:rPr lang="en-US" sz="2400" dirty="0" smtClean="0">
                <a:latin typeface="Impact" pitchFamily="34" charset="0"/>
              </a:rPr>
            </a:br>
            <a:r>
              <a:rPr lang="en-US" sz="2400" dirty="0" smtClean="0">
                <a:latin typeface="Impact" pitchFamily="34" charset="0"/>
              </a:rPr>
              <a:t>Question 5</a:t>
            </a:r>
            <a:endParaRPr lang="en-US" sz="2400" dirty="0">
              <a:latin typeface="Impact" pitchFamily="34" charset="0"/>
            </a:endParaRPr>
          </a:p>
        </p:txBody>
      </p:sp>
      <p:sp>
        <p:nvSpPr>
          <p:cNvPr id="3" name="Content Placeholder 2"/>
          <p:cNvSpPr>
            <a:spLocks noGrp="1"/>
          </p:cNvSpPr>
          <p:nvPr>
            <p:ph idx="1"/>
          </p:nvPr>
        </p:nvSpPr>
        <p:spPr>
          <a:xfrm>
            <a:off x="381000" y="1371600"/>
            <a:ext cx="8229600" cy="5029200"/>
          </a:xfrm>
        </p:spPr>
        <p:txBody>
          <a:bodyPr>
            <a:normAutofit/>
          </a:bodyPr>
          <a:lstStyle/>
          <a:p>
            <a:pPr>
              <a:lnSpc>
                <a:spcPct val="170000"/>
              </a:lnSpc>
            </a:pPr>
            <a:r>
              <a:rPr lang="en-US" sz="1800" b="1" dirty="0" smtClean="0"/>
              <a:t>Question:</a:t>
            </a:r>
            <a:r>
              <a:rPr lang="en-US" sz="1800" dirty="0" smtClean="0"/>
              <a:t>  </a:t>
            </a:r>
          </a:p>
          <a:p>
            <a:pPr lvl="1">
              <a:lnSpc>
                <a:spcPct val="170000"/>
              </a:lnSpc>
            </a:pPr>
            <a:r>
              <a:rPr lang="en-US" sz="1800" dirty="0" smtClean="0"/>
              <a:t>The quantity  2 3  is greater than which of the following? </a:t>
            </a:r>
            <a:endParaRPr lang="en-US" sz="1800" dirty="0" smtClean="0"/>
          </a:p>
          <a:p>
            <a:pPr lvl="1">
              <a:lnSpc>
                <a:spcPct val="170000"/>
              </a:lnSpc>
              <a:buNone/>
            </a:pPr>
            <a:r>
              <a:rPr lang="en-US" sz="1800" dirty="0" smtClean="0"/>
              <a:t>  </a:t>
            </a:r>
          </a:p>
          <a:p>
            <a:pPr>
              <a:lnSpc>
                <a:spcPct val="170000"/>
              </a:lnSpc>
            </a:pPr>
            <a:r>
              <a:rPr lang="en-US" sz="1800" b="1" dirty="0" smtClean="0"/>
              <a:t>Choices:</a:t>
            </a:r>
            <a:r>
              <a:rPr lang="en-US" sz="1800" dirty="0" smtClean="0"/>
              <a:t> </a:t>
            </a:r>
          </a:p>
          <a:p>
            <a:pPr lvl="1">
              <a:lnSpc>
                <a:spcPct val="170000"/>
              </a:lnSpc>
            </a:pPr>
            <a:r>
              <a:rPr lang="en-US" sz="1800" dirty="0" smtClean="0"/>
              <a:t>A. 5 6 </a:t>
            </a:r>
          </a:p>
          <a:p>
            <a:pPr lvl="1">
              <a:lnSpc>
                <a:spcPct val="170000"/>
              </a:lnSpc>
            </a:pPr>
            <a:r>
              <a:rPr lang="en-US" sz="1800" dirty="0" smtClean="0"/>
              <a:t>B. 5 9 </a:t>
            </a:r>
          </a:p>
          <a:p>
            <a:pPr lvl="1">
              <a:lnSpc>
                <a:spcPct val="170000"/>
              </a:lnSpc>
            </a:pPr>
            <a:r>
              <a:rPr lang="en-US" sz="1800" dirty="0" smtClean="0"/>
              <a:t>C. 7 10 </a:t>
            </a:r>
          </a:p>
          <a:p>
            <a:pPr lvl="1">
              <a:lnSpc>
                <a:spcPct val="170000"/>
              </a:lnSpc>
            </a:pPr>
            <a:r>
              <a:rPr lang="en-US" sz="1800" dirty="0" smtClean="0"/>
              <a:t>D. 11 15 </a:t>
            </a:r>
          </a:p>
          <a:p>
            <a:pPr lvl="1">
              <a:lnSpc>
                <a:spcPct val="170000"/>
              </a:lnSpc>
            </a:pPr>
            <a:r>
              <a:rPr lang="en-US" sz="1800" dirty="0" smtClean="0"/>
              <a:t>E. 14 20</a:t>
            </a:r>
            <a:endParaRPr lang="en-US" sz="1800" dirty="0"/>
          </a:p>
        </p:txBody>
      </p:sp>
      <p:sp>
        <p:nvSpPr>
          <p:cNvPr id="4" name="Oval 3"/>
          <p:cNvSpPr/>
          <p:nvPr/>
        </p:nvSpPr>
        <p:spPr>
          <a:xfrm>
            <a:off x="838200" y="3581400"/>
            <a:ext cx="1371600" cy="457200"/>
          </a:xfrm>
          <a:prstGeom prst="ellipse">
            <a:avLst/>
          </a:prstGeom>
          <a:noFill/>
          <a:ln cmpd="tri">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Impact" pitchFamily="34" charset="0"/>
              </a:rPr>
              <a:t/>
            </a:r>
            <a:br>
              <a:rPr lang="en-US" sz="2400" dirty="0" smtClean="0">
                <a:latin typeface="Impact" pitchFamily="34" charset="0"/>
              </a:rPr>
            </a:br>
            <a:r>
              <a:rPr lang="en-US" sz="2400" dirty="0" smtClean="0">
                <a:latin typeface="Impact" pitchFamily="34" charset="0"/>
              </a:rPr>
              <a:t>Question 6</a:t>
            </a:r>
            <a:endParaRPr lang="en-US" sz="2400" dirty="0">
              <a:latin typeface="Impact" pitchFamily="34" charset="0"/>
            </a:endParaRPr>
          </a:p>
        </p:txBody>
      </p:sp>
      <p:sp>
        <p:nvSpPr>
          <p:cNvPr id="3" name="Content Placeholder 2"/>
          <p:cNvSpPr>
            <a:spLocks noGrp="1"/>
          </p:cNvSpPr>
          <p:nvPr>
            <p:ph idx="1"/>
          </p:nvPr>
        </p:nvSpPr>
        <p:spPr/>
        <p:txBody>
          <a:bodyPr>
            <a:normAutofit/>
          </a:bodyPr>
          <a:lstStyle/>
          <a:p>
            <a:r>
              <a:rPr lang="en-US" sz="1800" b="1" dirty="0" smtClean="0"/>
              <a:t>Question:</a:t>
            </a:r>
            <a:r>
              <a:rPr lang="en-US" sz="1800" dirty="0" smtClean="0"/>
              <a:t>  </a:t>
            </a:r>
          </a:p>
          <a:p>
            <a:pPr lvl="1"/>
            <a:r>
              <a:rPr lang="en-US" sz="1800" dirty="0" smtClean="0"/>
              <a:t>A right triangle has sides of length 15, 20, and 25 meters. What is the area of the triangle in square meters?  </a:t>
            </a:r>
            <a:endParaRPr lang="en-US" sz="1800" dirty="0" smtClean="0"/>
          </a:p>
          <a:p>
            <a:pPr lvl="1"/>
            <a:endParaRPr lang="en-US" sz="1800" dirty="0" smtClean="0"/>
          </a:p>
          <a:p>
            <a:pPr lvl="1">
              <a:buNone/>
            </a:pPr>
            <a:endParaRPr lang="en-US" sz="1800" dirty="0" smtClean="0"/>
          </a:p>
          <a:p>
            <a:r>
              <a:rPr lang="en-US" sz="1800" b="1" dirty="0" smtClean="0"/>
              <a:t>Choices:</a:t>
            </a:r>
            <a:r>
              <a:rPr lang="en-US" sz="1800" dirty="0" smtClean="0"/>
              <a:t> </a:t>
            </a:r>
          </a:p>
          <a:p>
            <a:pPr lvl="1"/>
            <a:r>
              <a:rPr lang="en-US" sz="1800" dirty="0" smtClean="0"/>
              <a:t>A. 60 </a:t>
            </a:r>
          </a:p>
          <a:p>
            <a:pPr lvl="1"/>
            <a:r>
              <a:rPr lang="en-US" sz="1800" dirty="0" smtClean="0"/>
              <a:t>B. 150 </a:t>
            </a:r>
          </a:p>
          <a:p>
            <a:pPr lvl="1"/>
            <a:r>
              <a:rPr lang="en-US" sz="1800" dirty="0" smtClean="0"/>
              <a:t>C. 250 </a:t>
            </a:r>
          </a:p>
          <a:p>
            <a:pPr lvl="1"/>
            <a:r>
              <a:rPr lang="en-US" sz="1800" dirty="0" smtClean="0"/>
              <a:t>D. 625 </a:t>
            </a:r>
          </a:p>
          <a:p>
            <a:pPr lvl="1"/>
            <a:r>
              <a:rPr lang="en-US" sz="1800" dirty="0" smtClean="0"/>
              <a:t>E. 7,500</a:t>
            </a:r>
            <a:endParaRPr lang="en-US" sz="1800" dirty="0"/>
          </a:p>
        </p:txBody>
      </p:sp>
      <p:sp>
        <p:nvSpPr>
          <p:cNvPr id="4" name="Oval 3"/>
          <p:cNvSpPr/>
          <p:nvPr/>
        </p:nvSpPr>
        <p:spPr>
          <a:xfrm>
            <a:off x="914400" y="3505200"/>
            <a:ext cx="1371600" cy="381000"/>
          </a:xfrm>
          <a:prstGeom prst="ellipse">
            <a:avLst/>
          </a:prstGeom>
          <a:noFill/>
          <a:ln cmpd="tri">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Impact" pitchFamily="34" charset="0"/>
              </a:rPr>
              <a:t/>
            </a:r>
            <a:br>
              <a:rPr lang="en-US" sz="2400" dirty="0" smtClean="0">
                <a:latin typeface="Impact" pitchFamily="34" charset="0"/>
              </a:rPr>
            </a:br>
            <a:r>
              <a:rPr lang="en-US" sz="2400" dirty="0" smtClean="0">
                <a:latin typeface="Impact" pitchFamily="34" charset="0"/>
              </a:rPr>
              <a:t>Question 7</a:t>
            </a:r>
            <a:endParaRPr lang="en-US" sz="2400" dirty="0">
              <a:latin typeface="Impact" pitchFamily="34" charset="0"/>
            </a:endParaRPr>
          </a:p>
        </p:txBody>
      </p:sp>
      <p:sp>
        <p:nvSpPr>
          <p:cNvPr id="3" name="Content Placeholder 2"/>
          <p:cNvSpPr>
            <a:spLocks noGrp="1"/>
          </p:cNvSpPr>
          <p:nvPr>
            <p:ph idx="1"/>
          </p:nvPr>
        </p:nvSpPr>
        <p:spPr/>
        <p:txBody>
          <a:bodyPr>
            <a:normAutofit/>
          </a:bodyPr>
          <a:lstStyle/>
          <a:p>
            <a:r>
              <a:rPr lang="en-US" sz="1800" b="1" dirty="0" smtClean="0"/>
              <a:t>Question:</a:t>
            </a:r>
            <a:r>
              <a:rPr lang="en-US" sz="1800" dirty="0" smtClean="0"/>
              <a:t>  </a:t>
            </a:r>
          </a:p>
          <a:p>
            <a:pPr lvl="1"/>
            <a:r>
              <a:rPr lang="en-US" sz="1800" dirty="0" smtClean="0"/>
              <a:t>A store displays all the AA batteries it has in a display case on a wall. The batteries can be displayed in three columns of equal height. The batteries can also be displayed in four, five, or six columns of equal height. What is the smallest number of batteries that the store can have?   </a:t>
            </a:r>
            <a:endParaRPr lang="en-US" sz="1800" dirty="0" smtClean="0"/>
          </a:p>
          <a:p>
            <a:pPr lvl="1"/>
            <a:endParaRPr lang="en-US" sz="1800" dirty="0" smtClean="0"/>
          </a:p>
          <a:p>
            <a:pPr lvl="1"/>
            <a:endParaRPr lang="en-US" sz="1800" dirty="0" smtClean="0"/>
          </a:p>
          <a:p>
            <a:r>
              <a:rPr lang="en-US" sz="1800" b="1" dirty="0" smtClean="0"/>
              <a:t>Choices:</a:t>
            </a:r>
            <a:r>
              <a:rPr lang="en-US" sz="1800" dirty="0" smtClean="0"/>
              <a:t> </a:t>
            </a:r>
          </a:p>
          <a:p>
            <a:pPr lvl="1"/>
            <a:r>
              <a:rPr lang="en-US" sz="1800" dirty="0" smtClean="0"/>
              <a:t>A. 15 </a:t>
            </a:r>
          </a:p>
          <a:p>
            <a:pPr lvl="1"/>
            <a:r>
              <a:rPr lang="en-US" sz="1800" dirty="0" smtClean="0"/>
              <a:t>B. 30 </a:t>
            </a:r>
          </a:p>
          <a:p>
            <a:pPr lvl="1"/>
            <a:r>
              <a:rPr lang="en-US" sz="1800" dirty="0" smtClean="0"/>
              <a:t>C. 60 </a:t>
            </a:r>
          </a:p>
          <a:p>
            <a:pPr lvl="1"/>
            <a:r>
              <a:rPr lang="en-US" sz="1800" dirty="0" smtClean="0"/>
              <a:t>D. 180 </a:t>
            </a:r>
          </a:p>
          <a:p>
            <a:pPr lvl="1"/>
            <a:r>
              <a:rPr lang="en-US" sz="1800" dirty="0" smtClean="0"/>
              <a:t>E. 360</a:t>
            </a:r>
            <a:endParaRPr lang="en-US" sz="1800" dirty="0"/>
          </a:p>
        </p:txBody>
      </p:sp>
      <p:sp>
        <p:nvSpPr>
          <p:cNvPr id="4" name="Oval 3"/>
          <p:cNvSpPr/>
          <p:nvPr/>
        </p:nvSpPr>
        <p:spPr>
          <a:xfrm>
            <a:off x="914400" y="4648200"/>
            <a:ext cx="1143000" cy="381000"/>
          </a:xfrm>
          <a:prstGeom prst="ellipse">
            <a:avLst/>
          </a:prstGeom>
          <a:noFill/>
          <a:ln cmpd="tri">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Impact" pitchFamily="34" charset="0"/>
              </a:rPr>
              <a:t/>
            </a:r>
            <a:br>
              <a:rPr lang="en-US" sz="2400" dirty="0" smtClean="0">
                <a:latin typeface="Impact" pitchFamily="34" charset="0"/>
              </a:rPr>
            </a:br>
            <a:r>
              <a:rPr lang="en-US" sz="2400" dirty="0" smtClean="0">
                <a:latin typeface="Impact" pitchFamily="34" charset="0"/>
              </a:rPr>
              <a:t>Question 8</a:t>
            </a:r>
            <a:endParaRPr lang="en-US" sz="2400" dirty="0">
              <a:latin typeface="Impact" pitchFamily="34" charset="0"/>
            </a:endParaRPr>
          </a:p>
        </p:txBody>
      </p:sp>
      <p:sp>
        <p:nvSpPr>
          <p:cNvPr id="3" name="Content Placeholder 2"/>
          <p:cNvSpPr>
            <a:spLocks noGrp="1"/>
          </p:cNvSpPr>
          <p:nvPr>
            <p:ph idx="1"/>
          </p:nvPr>
        </p:nvSpPr>
        <p:spPr/>
        <p:txBody>
          <a:bodyPr>
            <a:normAutofit/>
          </a:bodyPr>
          <a:lstStyle/>
          <a:p>
            <a:r>
              <a:rPr lang="en-US" sz="1800" b="1" dirty="0" smtClean="0"/>
              <a:t>Question:</a:t>
            </a:r>
            <a:r>
              <a:rPr lang="en-US" sz="1800" dirty="0" smtClean="0"/>
              <a:t>  </a:t>
            </a:r>
          </a:p>
          <a:p>
            <a:pPr lvl="1"/>
            <a:r>
              <a:rPr lang="en-US" sz="1800" dirty="0" smtClean="0"/>
              <a:t>Two sides of a triangle are 17 and 18 feet. Which of the following CANNOT be the length of the third side? </a:t>
            </a:r>
            <a:endParaRPr lang="en-US" sz="1800" dirty="0" smtClean="0"/>
          </a:p>
          <a:p>
            <a:pPr lvl="1"/>
            <a:endParaRPr lang="en-US" sz="1800" dirty="0" smtClean="0"/>
          </a:p>
          <a:p>
            <a:pPr lvl="1">
              <a:buNone/>
            </a:pPr>
            <a:endParaRPr lang="en-US" sz="1800" dirty="0" smtClean="0"/>
          </a:p>
          <a:p>
            <a:r>
              <a:rPr lang="en-US" sz="1800" b="1" dirty="0" smtClean="0"/>
              <a:t>Choices:</a:t>
            </a:r>
            <a:r>
              <a:rPr lang="en-US" sz="1800" dirty="0" smtClean="0"/>
              <a:t> </a:t>
            </a:r>
          </a:p>
          <a:p>
            <a:pPr lvl="1"/>
            <a:r>
              <a:rPr lang="en-US" sz="1800" dirty="0" smtClean="0"/>
              <a:t>A. 2 </a:t>
            </a:r>
          </a:p>
          <a:p>
            <a:pPr lvl="1"/>
            <a:r>
              <a:rPr lang="en-US" sz="1800" dirty="0" smtClean="0"/>
              <a:t>B. 8 </a:t>
            </a:r>
          </a:p>
          <a:p>
            <a:pPr lvl="1"/>
            <a:r>
              <a:rPr lang="en-US" sz="1800" dirty="0" smtClean="0"/>
              <a:t>C. 15 </a:t>
            </a:r>
          </a:p>
          <a:p>
            <a:pPr lvl="1"/>
            <a:r>
              <a:rPr lang="en-US" sz="1800" dirty="0" smtClean="0"/>
              <a:t>D. 18 </a:t>
            </a:r>
          </a:p>
          <a:p>
            <a:pPr lvl="1"/>
            <a:r>
              <a:rPr lang="en-US" sz="1800" dirty="0" smtClean="0"/>
              <a:t>E. 36</a:t>
            </a:r>
            <a:endParaRPr lang="en-US" sz="1800" dirty="0"/>
          </a:p>
        </p:txBody>
      </p:sp>
      <p:sp>
        <p:nvSpPr>
          <p:cNvPr id="4" name="Oval 3"/>
          <p:cNvSpPr/>
          <p:nvPr/>
        </p:nvSpPr>
        <p:spPr>
          <a:xfrm>
            <a:off x="838200" y="4800600"/>
            <a:ext cx="1371600" cy="609600"/>
          </a:xfrm>
          <a:prstGeom prst="ellipse">
            <a:avLst/>
          </a:prstGeom>
          <a:noFill/>
          <a:ln cmpd="tri">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Impact" pitchFamily="34" charset="0"/>
              </a:rPr>
              <a:t/>
            </a:r>
            <a:br>
              <a:rPr lang="en-US" sz="2400" dirty="0" smtClean="0">
                <a:latin typeface="Impact" pitchFamily="34" charset="0"/>
              </a:rPr>
            </a:br>
            <a:r>
              <a:rPr lang="en-US" sz="2400" dirty="0" smtClean="0">
                <a:latin typeface="Impact" pitchFamily="34" charset="0"/>
              </a:rPr>
              <a:t>Question 9</a:t>
            </a:r>
            <a:endParaRPr lang="en-US" sz="2400" dirty="0">
              <a:latin typeface="Impact" pitchFamily="34" charset="0"/>
            </a:endParaRPr>
          </a:p>
        </p:txBody>
      </p:sp>
      <p:sp>
        <p:nvSpPr>
          <p:cNvPr id="3" name="Content Placeholder 2"/>
          <p:cNvSpPr>
            <a:spLocks noGrp="1"/>
          </p:cNvSpPr>
          <p:nvPr>
            <p:ph idx="1"/>
          </p:nvPr>
        </p:nvSpPr>
        <p:spPr>
          <a:xfrm>
            <a:off x="457200" y="1600200"/>
            <a:ext cx="8229600" cy="4724400"/>
          </a:xfrm>
        </p:spPr>
        <p:txBody>
          <a:bodyPr>
            <a:normAutofit/>
          </a:bodyPr>
          <a:lstStyle/>
          <a:p>
            <a:pPr>
              <a:lnSpc>
                <a:spcPct val="150000"/>
              </a:lnSpc>
            </a:pPr>
            <a:r>
              <a:rPr lang="en-US" sz="1800" b="1" dirty="0" smtClean="0"/>
              <a:t>Question:</a:t>
            </a:r>
            <a:r>
              <a:rPr lang="en-US" sz="1800" dirty="0" smtClean="0"/>
              <a:t>  </a:t>
            </a:r>
          </a:p>
          <a:p>
            <a:pPr lvl="1">
              <a:lnSpc>
                <a:spcPct val="150000"/>
              </a:lnSpc>
            </a:pPr>
            <a:r>
              <a:rPr lang="en-US" sz="1800" dirty="0" smtClean="0"/>
              <a:t>If  </a:t>
            </a:r>
            <a:r>
              <a:rPr lang="en-US" sz="1800" i="1" dirty="0" smtClean="0"/>
              <a:t>x</a:t>
            </a:r>
            <a:r>
              <a:rPr lang="en-US" sz="1800" dirty="0" smtClean="0"/>
              <a:t>  and  </a:t>
            </a:r>
            <a:r>
              <a:rPr lang="en-US" sz="1800" i="1" dirty="0" smtClean="0"/>
              <a:t>y</a:t>
            </a:r>
            <a:r>
              <a:rPr lang="en-US" sz="1800" dirty="0" smtClean="0"/>
              <a:t>  are positive numbers,  </a:t>
            </a:r>
            <a:r>
              <a:rPr lang="en-US" sz="1800" i="1" dirty="0" smtClean="0"/>
              <a:t>x</a:t>
            </a:r>
            <a:r>
              <a:rPr lang="en-US" sz="1800" dirty="0" smtClean="0"/>
              <a:t> 4  -  3 </a:t>
            </a:r>
            <a:r>
              <a:rPr lang="en-US" sz="1800" i="1" dirty="0" smtClean="0"/>
              <a:t>y</a:t>
            </a:r>
            <a:r>
              <a:rPr lang="en-US" sz="1800" dirty="0" smtClean="0"/>
              <a:t>  =   </a:t>
            </a:r>
            <a:r>
              <a:rPr lang="en-US" sz="1800" dirty="0" smtClean="0"/>
              <a:t>??</a:t>
            </a:r>
          </a:p>
          <a:p>
            <a:pPr lvl="1">
              <a:lnSpc>
                <a:spcPct val="150000"/>
              </a:lnSpc>
              <a:buNone/>
            </a:pPr>
            <a:r>
              <a:rPr lang="en-US" sz="1800" dirty="0" smtClean="0"/>
              <a:t> </a:t>
            </a:r>
            <a:r>
              <a:rPr lang="en-US" sz="1800" dirty="0" smtClean="0"/>
              <a:t>  </a:t>
            </a:r>
          </a:p>
          <a:p>
            <a:pPr>
              <a:lnSpc>
                <a:spcPct val="150000"/>
              </a:lnSpc>
            </a:pPr>
            <a:r>
              <a:rPr lang="en-US" sz="1800" b="1" dirty="0" smtClean="0"/>
              <a:t>Choices:</a:t>
            </a:r>
            <a:r>
              <a:rPr lang="en-US" sz="1800" dirty="0" smtClean="0"/>
              <a:t> </a:t>
            </a:r>
          </a:p>
          <a:p>
            <a:pPr lvl="1">
              <a:lnSpc>
                <a:spcPct val="150000"/>
              </a:lnSpc>
            </a:pPr>
            <a:r>
              <a:rPr lang="es-ES" sz="1800" dirty="0" smtClean="0"/>
              <a:t>A. -3 x - 4 y </a:t>
            </a:r>
          </a:p>
          <a:p>
            <a:pPr lvl="1">
              <a:lnSpc>
                <a:spcPct val="150000"/>
              </a:lnSpc>
            </a:pPr>
            <a:r>
              <a:rPr lang="es-ES" sz="1800" dirty="0" smtClean="0"/>
              <a:t>B. 3 x 4 y </a:t>
            </a:r>
          </a:p>
          <a:p>
            <a:pPr lvl="1">
              <a:lnSpc>
                <a:spcPct val="150000"/>
              </a:lnSpc>
            </a:pPr>
            <a:r>
              <a:rPr lang="es-ES" sz="1800" dirty="0" smtClean="0"/>
              <a:t>C. 3 x - 4 y 12 </a:t>
            </a:r>
            <a:r>
              <a:rPr lang="es-ES" sz="1800" dirty="0" smtClean="0"/>
              <a:t>xy</a:t>
            </a:r>
            <a:r>
              <a:rPr lang="es-ES" sz="1800" dirty="0" smtClean="0"/>
              <a:t> </a:t>
            </a:r>
          </a:p>
          <a:p>
            <a:pPr lvl="1">
              <a:lnSpc>
                <a:spcPct val="150000"/>
              </a:lnSpc>
            </a:pPr>
            <a:r>
              <a:rPr lang="es-ES" sz="1800" dirty="0" smtClean="0"/>
              <a:t>D. </a:t>
            </a:r>
            <a:r>
              <a:rPr lang="es-ES" sz="1800" dirty="0" smtClean="0"/>
              <a:t>xy</a:t>
            </a:r>
            <a:r>
              <a:rPr lang="es-ES" sz="1800" dirty="0" smtClean="0"/>
              <a:t> - 3 4 y </a:t>
            </a:r>
          </a:p>
          <a:p>
            <a:pPr lvl="1">
              <a:lnSpc>
                <a:spcPct val="150000"/>
              </a:lnSpc>
            </a:pPr>
            <a:r>
              <a:rPr lang="es-ES" sz="1800" dirty="0" smtClean="0"/>
              <a:t>E. </a:t>
            </a:r>
            <a:r>
              <a:rPr lang="es-ES" sz="1800" dirty="0" smtClean="0"/>
              <a:t>xy</a:t>
            </a:r>
            <a:r>
              <a:rPr lang="es-ES" sz="1800" dirty="0" smtClean="0"/>
              <a:t> - 12 4 y</a:t>
            </a:r>
            <a:endParaRPr lang="en-US" sz="1800" dirty="0"/>
          </a:p>
        </p:txBody>
      </p:sp>
      <p:sp>
        <p:nvSpPr>
          <p:cNvPr id="4" name="Oval 3"/>
          <p:cNvSpPr/>
          <p:nvPr/>
        </p:nvSpPr>
        <p:spPr>
          <a:xfrm>
            <a:off x="838200" y="5410200"/>
            <a:ext cx="2057400" cy="609600"/>
          </a:xfrm>
          <a:prstGeom prst="ellipse">
            <a:avLst/>
          </a:prstGeom>
          <a:noFill/>
          <a:ln cmpd="tri">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65</TotalTime>
  <Words>20</Words>
  <Application>Microsoft Office PowerPoint</Application>
  <PresentationFormat>On-screen Show (4:3)</PresentationFormat>
  <Paragraphs>108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   Question 1</vt:lpstr>
      <vt:lpstr> Question 2</vt:lpstr>
      <vt:lpstr> Question 3</vt:lpstr>
      <vt:lpstr> Question 4</vt:lpstr>
      <vt:lpstr> Question 5</vt:lpstr>
      <vt:lpstr> Question 6</vt:lpstr>
      <vt:lpstr> Question 7</vt:lpstr>
      <vt:lpstr> Question 8</vt:lpstr>
      <vt:lpstr> Question 9</vt:lpstr>
      <vt:lpstr> Question 10</vt:lpstr>
    </vt:vector>
  </TitlesOfParts>
  <Company>TAMUQ</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Question 1</dc:title>
  <dc:creator>Texas A&amp;M University at Qatar</dc:creator>
  <cp:lastModifiedBy>elizabeth.bryant</cp:lastModifiedBy>
  <cp:revision>9</cp:revision>
  <dcterms:created xsi:type="dcterms:W3CDTF">2009-11-16T10:08:45Z</dcterms:created>
  <dcterms:modified xsi:type="dcterms:W3CDTF">2010-06-09T14:39:54Z</dcterms:modified>
</cp:coreProperties>
</file>